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7099300" cy="10234600"/>
  <p:embeddedFontLst>
    <p:embeddedFont>
      <p:font typeface="PT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M6BD3MqiYWy6NSMgjvYoKouG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1.xml"/><Relationship Id="rId3" Type="http://schemas.openxmlformats.org/officeDocument/2006/relationships/presProps" Target="presProps.xml"/><Relationship Id="rId21" Type="http://schemas.openxmlformats.org/officeDocument/2006/relationships/font" Target="fonts/PTSans-regular.fntdata"/><Relationship Id="rId7" Type="http://schemas.openxmlformats.org/officeDocument/2006/relationships/slide" Target="slides/slide1.xml"/><Relationship Id="rId25" Type="http://customschemas.google.com/relationships/presentationmetadata" Target="meta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viewProps" Target="viewProps.xml"/><Relationship Id="rId20" Type="http://schemas.openxmlformats.org/officeDocument/2006/relationships/slide" Target="slides/slide14.xml"/><Relationship Id="rId16" Type="http://schemas.openxmlformats.org/officeDocument/2006/relationships/slide" Target="slides/slide10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24" Type="http://schemas.openxmlformats.org/officeDocument/2006/relationships/font" Target="fonts/PTSans-boldItalic.fntdata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23" Type="http://schemas.openxmlformats.org/officeDocument/2006/relationships/font" Target="fonts/PTSans-italic.fntdata"/><Relationship Id="rId15" Type="http://schemas.openxmlformats.org/officeDocument/2006/relationships/slide" Target="slides/slide9.xml"/><Relationship Id="rId28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2" Type="http://schemas.openxmlformats.org/officeDocument/2006/relationships/font" Target="fonts/PTSans-bold.fntdata"/><Relationship Id="rId14" Type="http://schemas.openxmlformats.org/officeDocument/2006/relationships/slide" Target="slides/slide8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24e052829_0_28:notes"/>
          <p:cNvSpPr txBox="1"/>
          <p:nvPr>
            <p:ph idx="1" type="body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124e052829_0_28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7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8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24e052829_2_0:notes"/>
          <p:cNvSpPr txBox="1"/>
          <p:nvPr>
            <p:ph idx="1" type="body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124e052829_2_0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:notes"/>
          <p:cNvSpPr txBox="1"/>
          <p:nvPr>
            <p:ph idx="1" type="body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24e052829_0_1:notes"/>
          <p:cNvSpPr txBox="1"/>
          <p:nvPr>
            <p:ph idx="1" type="body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1124e052829_0_1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24e052829_0_11:notes"/>
          <p:cNvSpPr txBox="1"/>
          <p:nvPr>
            <p:ph idx="1" type="body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124e052829_0_11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24e052829_0_19:notes"/>
          <p:cNvSpPr txBox="1"/>
          <p:nvPr>
            <p:ph idx="1" type="body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124e052829_0_19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6">
  <p:cSld name="kansi 6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2" type="body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8">
  <p:cSld name="kansi 8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ctrTitle"/>
          </p:nvPr>
        </p:nvSpPr>
        <p:spPr>
          <a:xfrm>
            <a:off x="3917236" y="3779376"/>
            <a:ext cx="7757313" cy="102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3917237" y="4881747"/>
            <a:ext cx="7943331" cy="14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3" name="Google Shape;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/>
          <p:nvPr/>
        </p:nvSpPr>
        <p:spPr>
          <a:xfrm>
            <a:off x="1186543" y="2590800"/>
            <a:ext cx="2732314" cy="4267200"/>
          </a:xfrm>
          <a:custGeom>
            <a:rect b="b" l="l" r="r" t="t"/>
            <a:pathLst>
              <a:path extrusionOk="0" h="4267200" w="2732314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vihreä">
  <p:cSld name="välidia vihreä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4579661" y="3979863"/>
            <a:ext cx="6850340" cy="171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oranssi">
  <p:cSld name="välidia oranssi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9661" y="3979863"/>
            <a:ext cx="6850340" cy="171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keltainen">
  <p:cSld name="välidia keltaine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4579660" y="3979863"/>
            <a:ext cx="7020669" cy="171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b="1" sz="6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fuksia">
  <p:cSld name="välidia fuksia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4579661" y="3979863"/>
            <a:ext cx="7002740" cy="171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dia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604308" y="673570"/>
            <a:ext cx="9153303" cy="59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604308" y="1662306"/>
            <a:ext cx="10983384" cy="4605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kkusakara">
  <p:cSld name="pikkusakara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71"/>
            <a:ext cx="2753712" cy="14644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 txBox="1"/>
          <p:nvPr>
            <p:ph idx="1" type="body"/>
          </p:nvPr>
        </p:nvSpPr>
        <p:spPr>
          <a:xfrm>
            <a:off x="820931" y="163454"/>
            <a:ext cx="1579369" cy="513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7"/>
          <p:cNvSpPr txBox="1"/>
          <p:nvPr>
            <p:ph type="title"/>
          </p:nvPr>
        </p:nvSpPr>
        <p:spPr>
          <a:xfrm>
            <a:off x="6524625" y="42037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3" type="body"/>
          </p:nvPr>
        </p:nvSpPr>
        <p:spPr>
          <a:xfrm>
            <a:off x="6524625" y="1900238"/>
            <a:ext cx="5181600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karadia 1">
  <p:cSld name="sakaradia 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4063"/>
            <a:ext cx="6027822" cy="51022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2" type="body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5" name="Google Shape;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karadia 2">
  <p:cSld name="sakaradia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9"/>
          <p:cNvPicPr preferRelativeResize="0"/>
          <p:nvPr/>
        </p:nvPicPr>
        <p:blipFill rotWithShape="1">
          <a:blip r:embed="rId2">
            <a:alphaModFix/>
          </a:blip>
          <a:srcRect b="-1" l="0" r="0" t="0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9"/>
          <p:cNvSpPr txBox="1"/>
          <p:nvPr>
            <p:ph idx="2" type="body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karadia 3">
  <p:cSld name="sakaradia 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648" y="0"/>
            <a:ext cx="6082412" cy="51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2" type="body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+ sitaatti">
  <p:cSld name="kuva + sitaatti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511629" y="2336766"/>
            <a:ext cx="4920342" cy="2986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b="1" sz="5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500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rPr>
              <a:t>”</a:t>
            </a:r>
            <a:endParaRPr sz="8000">
              <a:solidFill>
                <a:schemeClr val="l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537" y="6134447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dia 2">
  <p:cSld name="perusdia 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ctrTitle"/>
          </p:nvPr>
        </p:nvSpPr>
        <p:spPr>
          <a:xfrm>
            <a:off x="810828" y="603958"/>
            <a:ext cx="4856087" cy="9802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811213" y="1871663"/>
            <a:ext cx="4856162" cy="3978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2" type="body"/>
          </p:nvPr>
        </p:nvSpPr>
        <p:spPr>
          <a:xfrm>
            <a:off x="6524625" y="603250"/>
            <a:ext cx="4856087" cy="9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3" type="body"/>
          </p:nvPr>
        </p:nvSpPr>
        <p:spPr>
          <a:xfrm>
            <a:off x="6524550" y="1871663"/>
            <a:ext cx="4856162" cy="3978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1" name="Google Shape;11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dia, 3 tekstilaatikkoa">
  <p:cSld name="perusdia, 3 tekstilaatikkoa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ctrTitle"/>
          </p:nvPr>
        </p:nvSpPr>
        <p:spPr>
          <a:xfrm>
            <a:off x="810828" y="603958"/>
            <a:ext cx="4856087" cy="2272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T Sans"/>
              <a:buNone/>
              <a:defRPr sz="4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subTitle"/>
          </p:nvPr>
        </p:nvSpPr>
        <p:spPr>
          <a:xfrm>
            <a:off x="810828" y="3025539"/>
            <a:ext cx="4856086" cy="282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2" type="body"/>
          </p:nvPr>
        </p:nvSpPr>
        <p:spPr>
          <a:xfrm>
            <a:off x="6525010" y="603958"/>
            <a:ext cx="4856162" cy="5246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6" name="Google Shape;11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kuva + teksti">
  <p:cSld name="50/50 kuva + teksti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ctrTitle"/>
          </p:nvPr>
        </p:nvSpPr>
        <p:spPr>
          <a:xfrm>
            <a:off x="6637574" y="331952"/>
            <a:ext cx="4856087" cy="142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>
            <a:off x="6637499" y="2087416"/>
            <a:ext cx="4856162" cy="3762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3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teksti + kuva">
  <p:cSld name="50/50 teksti + kuva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/>
          <p:nvPr>
            <p:ph type="ctrTitle"/>
          </p:nvPr>
        </p:nvSpPr>
        <p:spPr>
          <a:xfrm>
            <a:off x="541612" y="379841"/>
            <a:ext cx="4856087" cy="142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" type="body"/>
          </p:nvPr>
        </p:nvSpPr>
        <p:spPr>
          <a:xfrm>
            <a:off x="541537" y="2087416"/>
            <a:ext cx="4856162" cy="3762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Google Shape;12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537" y="6134447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luetti 1">
  <p:cSld name="siluetti 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9" name="Google Shape;129;p35"/>
          <p:cNvPicPr preferRelativeResize="0"/>
          <p:nvPr/>
        </p:nvPicPr>
        <p:blipFill rotWithShape="1">
          <a:blip r:embed="rId2">
            <a:alphaModFix/>
          </a:blip>
          <a:srcRect b="0" l="1" r="-203" t="0"/>
          <a:stretch/>
        </p:blipFill>
        <p:spPr>
          <a:xfrm>
            <a:off x="-82249" y="4666988"/>
            <a:ext cx="12407599" cy="2191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 txBox="1"/>
          <p:nvPr>
            <p:ph idx="1" type="body"/>
          </p:nvPr>
        </p:nvSpPr>
        <p:spPr>
          <a:xfrm>
            <a:off x="604308" y="535084"/>
            <a:ext cx="8826771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2" type="body"/>
          </p:nvPr>
        </p:nvSpPr>
        <p:spPr>
          <a:xfrm>
            <a:off x="604308" y="1662306"/>
            <a:ext cx="10842317" cy="2643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2" name="Google Shape;1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luetti 2">
  <p:cSld name="siluetti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4063"/>
            <a:ext cx="6027822" cy="510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/>
          <p:nvPr>
            <p:ph idx="1" type="body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2" type="body"/>
          </p:nvPr>
        </p:nvSpPr>
        <p:spPr>
          <a:xfrm>
            <a:off x="5660571" y="1750691"/>
            <a:ext cx="5786054" cy="283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6720"/>
            <a:ext cx="12192000" cy="21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luetti 3">
  <p:cSld name="siluetti 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idx="1" type="body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2" type="body"/>
          </p:nvPr>
        </p:nvSpPr>
        <p:spPr>
          <a:xfrm>
            <a:off x="604308" y="1750691"/>
            <a:ext cx="10842317" cy="283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2" name="Google Shape;14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3155"/>
            <a:ext cx="12192000" cy="20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luetti 4">
  <p:cSld name="siluetti 4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6" name="Google Shape;146;p38"/>
          <p:cNvSpPr txBox="1"/>
          <p:nvPr>
            <p:ph idx="1" type="body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8"/>
          <p:cNvSpPr txBox="1"/>
          <p:nvPr>
            <p:ph idx="2" type="body"/>
          </p:nvPr>
        </p:nvSpPr>
        <p:spPr>
          <a:xfrm>
            <a:off x="604308" y="1662306"/>
            <a:ext cx="10842317" cy="252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83979"/>
            <a:ext cx="12210231" cy="229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iluetti 4">
  <p:cSld name="1_siluetti 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1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2" name="Google Shape;152;p39"/>
          <p:cNvSpPr txBox="1"/>
          <p:nvPr>
            <p:ph idx="1" type="body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9"/>
          <p:cNvSpPr txBox="1"/>
          <p:nvPr>
            <p:ph idx="2" type="body"/>
          </p:nvPr>
        </p:nvSpPr>
        <p:spPr>
          <a:xfrm>
            <a:off x="604308" y="1662306"/>
            <a:ext cx="10842317" cy="252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4" name="Google Shape;15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83979"/>
            <a:ext cx="12210231" cy="229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sininen">
  <p:cSld name="nostoteksti, sininen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/>
          <p:nvPr>
            <p:ph type="ctrTitle"/>
          </p:nvPr>
        </p:nvSpPr>
        <p:spPr>
          <a:xfrm>
            <a:off x="4477997" y="3095687"/>
            <a:ext cx="6614334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0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9" name="Google Shape;15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1">
  <p:cSld name="kansi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/>
          <p:nvPr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" name="Google Shape;28;p15"/>
          <p:cNvSpPr txBox="1"/>
          <p:nvPr>
            <p:ph type="ctrTitle"/>
          </p:nvPr>
        </p:nvSpPr>
        <p:spPr>
          <a:xfrm>
            <a:off x="476922" y="5644856"/>
            <a:ext cx="10965778" cy="711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vihreä">
  <p:cSld name="nostoteksti, vihreä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/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1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fuksia">
  <p:cSld name="nostoteksti, fuksia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Google Shape;166;p42"/>
          <p:cNvSpPr txBox="1"/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2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oranssi">
  <p:cSld name="nostoteksti, oranssi">
    <p:bg>
      <p:bgPr>
        <a:solidFill>
          <a:schemeClr val="accent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3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harmaa">
  <p:cSld name="nostoteksti, harmaa">
    <p:bg>
      <p:bgPr>
        <a:solidFill>
          <a:srgbClr val="363534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4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6" name="Google Shape;1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stoteksti, valkoinen">
  <p:cSld name="nostoteksti, valkoine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/>
          <p:nvPr>
            <p:ph type="ctrTitle"/>
          </p:nvPr>
        </p:nvSpPr>
        <p:spPr>
          <a:xfrm>
            <a:off x="4477997" y="3095687"/>
            <a:ext cx="6725540" cy="156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PT Sans"/>
              <a:buNone/>
              <a:defRPr sz="10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5"/>
          <p:cNvSpPr/>
          <p:nvPr/>
        </p:nvSpPr>
        <p:spPr>
          <a:xfrm>
            <a:off x="8782050" y="-19050"/>
            <a:ext cx="2171700" cy="2724150"/>
          </a:xfrm>
          <a:custGeom>
            <a:rect b="b" l="l" r="r" t="t"/>
            <a:pathLst>
              <a:path extrusionOk="0" h="2724150" w="217170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80" name="Google Shape;18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ko dian kuva">
  <p:cSld name="koko dian kuva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aosa kuvalla">
  <p:cSld name="alaosa kuvalla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/>
          <p:nvPr>
            <p:ph idx="2" type="pic"/>
          </p:nvPr>
        </p:nvSpPr>
        <p:spPr>
          <a:xfrm>
            <a:off x="0" y="2109788"/>
            <a:ext cx="12192000" cy="4748212"/>
          </a:xfrm>
          <a:prstGeom prst="rect">
            <a:avLst/>
          </a:prstGeom>
          <a:noFill/>
          <a:ln>
            <a:noFill/>
          </a:ln>
        </p:spPr>
      </p:sp>
      <p:pic>
        <p:nvPicPr>
          <p:cNvPr id="185" name="Google Shape;18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1 + teksti">
  <p:cSld name="kuva1 + teksti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126" y="0"/>
            <a:ext cx="12218126" cy="685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8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" name="Google Shape;1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2 + teksti">
  <p:cSld name="kuva2 + teksti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9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3" name="Google Shape;1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3 + teksti ">
  <p:cSld name="kuva3 + teksti 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0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7" name="Google Shape;19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2">
  <p:cSld name="kansi 2">
    <p:bg>
      <p:bgPr>
        <a:solidFill>
          <a:schemeClr val="accen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2047" y="1223140"/>
            <a:ext cx="3792072" cy="37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34620" y="5584717"/>
            <a:ext cx="11201567" cy="478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35110" y="6182273"/>
            <a:ext cx="11201077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4 + teksti">
  <p:cSld name="kuva4 + teksti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1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" name="Google Shape;2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5 + teksti ">
  <p:cSld name="kuva5 + teksti 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09" y="0"/>
            <a:ext cx="122007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2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5" name="Google Shape;20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6 + teksti">
  <p:cSld name="kuva6 + teksti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3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7 + teksti">
  <p:cSld name="kuva7 + teksti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/>
          <p:nvPr>
            <p:ph idx="1" type="body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3" name="Google Shape;2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kara + kuva">
  <p:cSld name="sakara + kuva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>
            <p:ph idx="2" type="pic"/>
          </p:nvPr>
        </p:nvSpPr>
        <p:spPr>
          <a:xfrm>
            <a:off x="3316406" y="0"/>
            <a:ext cx="887559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55"/>
          <p:cNvSpPr txBox="1"/>
          <p:nvPr>
            <p:ph idx="1" type="body"/>
          </p:nvPr>
        </p:nvSpPr>
        <p:spPr>
          <a:xfrm>
            <a:off x="457200" y="776288"/>
            <a:ext cx="2859206" cy="51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+ kulmasakara">
  <p:cSld name="kuva + kulmasakara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56"/>
          <p:cNvSpPr txBox="1"/>
          <p:nvPr>
            <p:ph idx="1" type="body"/>
          </p:nvPr>
        </p:nvSpPr>
        <p:spPr>
          <a:xfrm>
            <a:off x="9005777" y="5231217"/>
            <a:ext cx="3040912" cy="1361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+ kulmasakara 2">
  <p:cSld name="kuva + kulmasakara 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57"/>
          <p:cNvSpPr txBox="1"/>
          <p:nvPr>
            <p:ph idx="1" type="body"/>
          </p:nvPr>
        </p:nvSpPr>
        <p:spPr>
          <a:xfrm>
            <a:off x="329609" y="5220584"/>
            <a:ext cx="3040912" cy="1361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ko vihreä">
  <p:cSld name="koko vihreä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ko harmaa">
  <p:cSld name="koko harmaa">
    <p:bg>
      <p:bgPr>
        <a:solidFill>
          <a:srgbClr val="363534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ko valkoinen">
  <p:cSld name="koko valkoine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3">
  <p:cSld name="kansi 3">
    <p:bg>
      <p:bgPr>
        <a:solidFill>
          <a:schemeClr val="accen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ctrTitle"/>
          </p:nvPr>
        </p:nvSpPr>
        <p:spPr>
          <a:xfrm>
            <a:off x="476922" y="5610672"/>
            <a:ext cx="10965778" cy="711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T San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2047" y="1223140"/>
            <a:ext cx="3792072" cy="37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76921" y="6403327"/>
            <a:ext cx="11201077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koninosto 1">
  <p:cSld name="ikoninosto 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21738" y="586738"/>
            <a:ext cx="5566360" cy="55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1"/>
          <p:cNvSpPr txBox="1"/>
          <p:nvPr>
            <p:ph idx="1" type="body"/>
          </p:nvPr>
        </p:nvSpPr>
        <p:spPr>
          <a:xfrm>
            <a:off x="1021080" y="1097280"/>
            <a:ext cx="4693920" cy="4689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" name="Google Shape;22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koninosto 2">
  <p:cSld name="ikoninosto 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2"/>
          <p:cNvSpPr txBox="1"/>
          <p:nvPr>
            <p:ph idx="1" type="body"/>
          </p:nvPr>
        </p:nvSpPr>
        <p:spPr>
          <a:xfrm>
            <a:off x="1036320" y="1097280"/>
            <a:ext cx="4678680" cy="46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2" name="Google Shape;23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6068" y="586738"/>
            <a:ext cx="5583538" cy="559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koninosto 3">
  <p:cSld name="ikoninosto 3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24109" y="586738"/>
            <a:ext cx="5665497" cy="566549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3"/>
          <p:cNvSpPr txBox="1"/>
          <p:nvPr>
            <p:ph idx="1" type="body"/>
          </p:nvPr>
        </p:nvSpPr>
        <p:spPr>
          <a:xfrm>
            <a:off x="1036320" y="1097280"/>
            <a:ext cx="4678680" cy="458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7" name="Google Shape;23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think harmaa">
  <p:cSld name="Rethink harmaa">
    <p:bg>
      <p:bgPr>
        <a:solidFill>
          <a:srgbClr val="36353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4"/>
          <p:cNvSpPr txBox="1"/>
          <p:nvPr/>
        </p:nvSpPr>
        <p:spPr>
          <a:xfrm>
            <a:off x="982615" y="3888836"/>
            <a:ext cx="1270700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8000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rPr>
              <a:t>Rethink. Resolve. Redo.</a:t>
            </a:r>
            <a:endParaRPr/>
          </a:p>
        </p:txBody>
      </p:sp>
      <p:pic>
        <p:nvPicPr>
          <p:cNvPr id="240" name="Google Shape;24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8335" y="804119"/>
            <a:ext cx="3274218" cy="91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ljä nostoa">
  <p:cSld name="neljä nostoa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5"/>
          <p:cNvSpPr/>
          <p:nvPr>
            <p:ph idx="2" type="pic"/>
          </p:nvPr>
        </p:nvSpPr>
        <p:spPr>
          <a:xfrm>
            <a:off x="-3775" y="0"/>
            <a:ext cx="6048000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65"/>
          <p:cNvSpPr/>
          <p:nvPr>
            <p:ph idx="3" type="pic"/>
          </p:nvPr>
        </p:nvSpPr>
        <p:spPr>
          <a:xfrm>
            <a:off x="-3775" y="4109200"/>
            <a:ext cx="6048000" cy="27308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65"/>
          <p:cNvSpPr/>
          <p:nvPr>
            <p:ph idx="4" type="pic"/>
          </p:nvPr>
        </p:nvSpPr>
        <p:spPr>
          <a:xfrm>
            <a:off x="6108915" y="0"/>
            <a:ext cx="6083085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65"/>
          <p:cNvSpPr/>
          <p:nvPr>
            <p:ph idx="5" type="pic"/>
          </p:nvPr>
        </p:nvSpPr>
        <p:spPr>
          <a:xfrm>
            <a:off x="6108914" y="4109200"/>
            <a:ext cx="6083085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65"/>
          <p:cNvSpPr/>
          <p:nvPr/>
        </p:nvSpPr>
        <p:spPr>
          <a:xfrm>
            <a:off x="-3775" y="2736000"/>
            <a:ext cx="12195775" cy="13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Google Shape;247;p65"/>
          <p:cNvSpPr txBox="1"/>
          <p:nvPr>
            <p:ph idx="1" type="body"/>
          </p:nvPr>
        </p:nvSpPr>
        <p:spPr>
          <a:xfrm>
            <a:off x="609600" y="2959100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e nostoa">
  <p:cSld name="kolme nostoa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6"/>
          <p:cNvSpPr/>
          <p:nvPr/>
        </p:nvSpPr>
        <p:spPr>
          <a:xfrm>
            <a:off x="8479539" y="0"/>
            <a:ext cx="371246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0" name="Google Shape;250;p66"/>
          <p:cNvSpPr/>
          <p:nvPr>
            <p:ph idx="2" type="pic"/>
          </p:nvPr>
        </p:nvSpPr>
        <p:spPr>
          <a:xfrm>
            <a:off x="1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66"/>
          <p:cNvSpPr/>
          <p:nvPr>
            <p:ph idx="3" type="pic"/>
          </p:nvPr>
        </p:nvSpPr>
        <p:spPr>
          <a:xfrm>
            <a:off x="5707539" y="0"/>
            <a:ext cx="27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66"/>
          <p:cNvSpPr/>
          <p:nvPr>
            <p:ph idx="4" type="pic"/>
          </p:nvPr>
        </p:nvSpPr>
        <p:spPr>
          <a:xfrm>
            <a:off x="2856128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66"/>
          <p:cNvSpPr txBox="1"/>
          <p:nvPr>
            <p:ph idx="1" type="body"/>
          </p:nvPr>
        </p:nvSpPr>
        <p:spPr>
          <a:xfrm>
            <a:off x="8978900" y="868733"/>
            <a:ext cx="2908299" cy="1860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66"/>
          <p:cNvSpPr txBox="1"/>
          <p:nvPr>
            <p:ph idx="5" type="body"/>
          </p:nvPr>
        </p:nvSpPr>
        <p:spPr>
          <a:xfrm>
            <a:off x="8978900" y="3188880"/>
            <a:ext cx="2908299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e nostoa 2">
  <p:cSld name="kolme nostoa 2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7"/>
          <p:cNvSpPr/>
          <p:nvPr/>
        </p:nvSpPr>
        <p:spPr>
          <a:xfrm>
            <a:off x="8522950" y="0"/>
            <a:ext cx="3669050" cy="68580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7" name="Google Shape;257;p67"/>
          <p:cNvSpPr/>
          <p:nvPr>
            <p:ph idx="2" type="pic"/>
          </p:nvPr>
        </p:nvSpPr>
        <p:spPr>
          <a:xfrm>
            <a:off x="1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67"/>
          <p:cNvSpPr/>
          <p:nvPr>
            <p:ph idx="3" type="pic"/>
          </p:nvPr>
        </p:nvSpPr>
        <p:spPr>
          <a:xfrm>
            <a:off x="5707539" y="0"/>
            <a:ext cx="27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67"/>
          <p:cNvSpPr/>
          <p:nvPr>
            <p:ph idx="4" type="pic"/>
          </p:nvPr>
        </p:nvSpPr>
        <p:spPr>
          <a:xfrm>
            <a:off x="2856128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67"/>
          <p:cNvSpPr txBox="1"/>
          <p:nvPr>
            <p:ph idx="1" type="body"/>
          </p:nvPr>
        </p:nvSpPr>
        <p:spPr>
          <a:xfrm>
            <a:off x="8978900" y="868733"/>
            <a:ext cx="2908299" cy="1860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4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67"/>
          <p:cNvSpPr txBox="1"/>
          <p:nvPr>
            <p:ph idx="5" type="body"/>
          </p:nvPr>
        </p:nvSpPr>
        <p:spPr>
          <a:xfrm>
            <a:off x="8978900" y="3188880"/>
            <a:ext cx="2908299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1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2" name="Google Shape;26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98022" y="6142434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e nostoa 3">
  <p:cSld name="kolme nostoa 3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8"/>
          <p:cNvSpPr/>
          <p:nvPr>
            <p:ph idx="2" type="pic"/>
          </p:nvPr>
        </p:nvSpPr>
        <p:spPr>
          <a:xfrm>
            <a:off x="1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68"/>
          <p:cNvSpPr/>
          <p:nvPr>
            <p:ph idx="3" type="pic"/>
          </p:nvPr>
        </p:nvSpPr>
        <p:spPr>
          <a:xfrm>
            <a:off x="8163015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68"/>
          <p:cNvSpPr/>
          <p:nvPr>
            <p:ph idx="4" type="pic"/>
          </p:nvPr>
        </p:nvSpPr>
        <p:spPr>
          <a:xfrm>
            <a:off x="4080679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68"/>
          <p:cNvSpPr/>
          <p:nvPr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8" name="Google Shape;268;p68"/>
          <p:cNvSpPr txBox="1"/>
          <p:nvPr>
            <p:ph idx="1" type="body"/>
          </p:nvPr>
        </p:nvSpPr>
        <p:spPr>
          <a:xfrm>
            <a:off x="458950" y="5532682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e nostoa 4">
  <p:cSld name="kolme nostoa 4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9"/>
          <p:cNvSpPr/>
          <p:nvPr>
            <p:ph idx="2" type="pic"/>
          </p:nvPr>
        </p:nvSpPr>
        <p:spPr>
          <a:xfrm>
            <a:off x="1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69"/>
          <p:cNvSpPr/>
          <p:nvPr>
            <p:ph idx="3" type="pic"/>
          </p:nvPr>
        </p:nvSpPr>
        <p:spPr>
          <a:xfrm>
            <a:off x="8163015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69"/>
          <p:cNvSpPr/>
          <p:nvPr>
            <p:ph idx="4" type="pic"/>
          </p:nvPr>
        </p:nvSpPr>
        <p:spPr>
          <a:xfrm>
            <a:off x="4080679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69"/>
          <p:cNvSpPr/>
          <p:nvPr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4" name="Google Shape;274;p69"/>
          <p:cNvSpPr txBox="1"/>
          <p:nvPr>
            <p:ph idx="1" type="body"/>
          </p:nvPr>
        </p:nvSpPr>
        <p:spPr>
          <a:xfrm>
            <a:off x="458950" y="5532682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4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essi 1">
  <p:cSld name="prosessi 1"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0"/>
          <p:cNvSpPr/>
          <p:nvPr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7" name="Google Shape;277;p70"/>
          <p:cNvSpPr/>
          <p:nvPr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8" name="Google Shape;278;p70"/>
          <p:cNvSpPr/>
          <p:nvPr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79" name="Google Shape;27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0"/>
          <p:cNvSpPr txBox="1"/>
          <p:nvPr>
            <p:ph idx="1" type="body"/>
          </p:nvPr>
        </p:nvSpPr>
        <p:spPr>
          <a:xfrm>
            <a:off x="500063" y="414338"/>
            <a:ext cx="9288919" cy="625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1" name="Google Shape;281;p70"/>
          <p:cNvCxnSpPr/>
          <p:nvPr/>
        </p:nvCxnSpPr>
        <p:spPr>
          <a:xfrm>
            <a:off x="491223" y="1707075"/>
            <a:ext cx="11210240" cy="254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70"/>
          <p:cNvSpPr txBox="1"/>
          <p:nvPr>
            <p:ph idx="2" type="body"/>
          </p:nvPr>
        </p:nvSpPr>
        <p:spPr>
          <a:xfrm>
            <a:off x="2017343" y="14411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70"/>
          <p:cNvSpPr txBox="1"/>
          <p:nvPr>
            <p:ph idx="3" type="body"/>
          </p:nvPr>
        </p:nvSpPr>
        <p:spPr>
          <a:xfrm>
            <a:off x="785813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70"/>
          <p:cNvSpPr txBox="1"/>
          <p:nvPr>
            <p:ph idx="4" type="body"/>
          </p:nvPr>
        </p:nvSpPr>
        <p:spPr>
          <a:xfrm>
            <a:off x="785813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70"/>
          <p:cNvSpPr txBox="1"/>
          <p:nvPr>
            <p:ph idx="5" type="body"/>
          </p:nvPr>
        </p:nvSpPr>
        <p:spPr>
          <a:xfrm>
            <a:off x="5826931" y="14665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70"/>
          <p:cNvSpPr txBox="1"/>
          <p:nvPr>
            <p:ph idx="6" type="body"/>
          </p:nvPr>
        </p:nvSpPr>
        <p:spPr>
          <a:xfrm>
            <a:off x="4601378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70"/>
          <p:cNvSpPr txBox="1"/>
          <p:nvPr>
            <p:ph idx="7" type="body"/>
          </p:nvPr>
        </p:nvSpPr>
        <p:spPr>
          <a:xfrm>
            <a:off x="4601378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70"/>
          <p:cNvSpPr txBox="1"/>
          <p:nvPr>
            <p:ph idx="8" type="body"/>
          </p:nvPr>
        </p:nvSpPr>
        <p:spPr>
          <a:xfrm>
            <a:off x="9737161" y="14665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70"/>
          <p:cNvSpPr txBox="1"/>
          <p:nvPr>
            <p:ph idx="9" type="body"/>
          </p:nvPr>
        </p:nvSpPr>
        <p:spPr>
          <a:xfrm>
            <a:off x="8484856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70"/>
          <p:cNvSpPr txBox="1"/>
          <p:nvPr>
            <p:ph idx="13" type="body"/>
          </p:nvPr>
        </p:nvSpPr>
        <p:spPr>
          <a:xfrm>
            <a:off x="8484856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4">
  <p:cSld name="kansi 4">
    <p:bg>
      <p:bgPr>
        <a:solidFill>
          <a:schemeClr val="accen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1096" y="276562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essi 2">
  <p:cSld name="prosessi 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1"/>
          <p:cNvSpPr/>
          <p:nvPr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3" name="Google Shape;293;p71"/>
          <p:cNvSpPr/>
          <p:nvPr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71"/>
          <p:cNvSpPr/>
          <p:nvPr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95" name="Google Shape;29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1"/>
          <p:cNvSpPr/>
          <p:nvPr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71"/>
          <p:cNvSpPr txBox="1"/>
          <p:nvPr>
            <p:ph idx="1" type="body"/>
          </p:nvPr>
        </p:nvSpPr>
        <p:spPr>
          <a:xfrm>
            <a:off x="500063" y="414338"/>
            <a:ext cx="8737941" cy="728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8" name="Google Shape;298;p71"/>
          <p:cNvCxnSpPr/>
          <p:nvPr/>
        </p:nvCxnSpPr>
        <p:spPr>
          <a:xfrm>
            <a:off x="486334" y="1760857"/>
            <a:ext cx="11210240" cy="254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71"/>
          <p:cNvSpPr txBox="1"/>
          <p:nvPr>
            <p:ph idx="2" type="body"/>
          </p:nvPr>
        </p:nvSpPr>
        <p:spPr>
          <a:xfrm>
            <a:off x="1700282" y="1413790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71"/>
          <p:cNvSpPr txBox="1"/>
          <p:nvPr>
            <p:ph idx="3" type="body"/>
          </p:nvPr>
        </p:nvSpPr>
        <p:spPr>
          <a:xfrm>
            <a:off x="62680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71"/>
          <p:cNvSpPr txBox="1"/>
          <p:nvPr>
            <p:ph idx="4" type="body"/>
          </p:nvPr>
        </p:nvSpPr>
        <p:spPr>
          <a:xfrm>
            <a:off x="626802" y="2591562"/>
            <a:ext cx="2349089" cy="2912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71"/>
          <p:cNvSpPr txBox="1"/>
          <p:nvPr>
            <p:ph idx="5" type="body"/>
          </p:nvPr>
        </p:nvSpPr>
        <p:spPr>
          <a:xfrm>
            <a:off x="4437876" y="1402306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71"/>
          <p:cNvSpPr txBox="1"/>
          <p:nvPr>
            <p:ph idx="6" type="body"/>
          </p:nvPr>
        </p:nvSpPr>
        <p:spPr>
          <a:xfrm>
            <a:off x="347387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71"/>
          <p:cNvSpPr txBox="1"/>
          <p:nvPr>
            <p:ph idx="7" type="body"/>
          </p:nvPr>
        </p:nvSpPr>
        <p:spPr>
          <a:xfrm>
            <a:off x="347387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71"/>
          <p:cNvSpPr txBox="1"/>
          <p:nvPr>
            <p:ph idx="8" type="body"/>
          </p:nvPr>
        </p:nvSpPr>
        <p:spPr>
          <a:xfrm>
            <a:off x="7411065" y="1421625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71"/>
          <p:cNvSpPr txBox="1"/>
          <p:nvPr>
            <p:ph idx="9" type="body"/>
          </p:nvPr>
        </p:nvSpPr>
        <p:spPr>
          <a:xfrm>
            <a:off x="632094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71"/>
          <p:cNvSpPr txBox="1"/>
          <p:nvPr>
            <p:ph idx="13" type="body"/>
          </p:nvPr>
        </p:nvSpPr>
        <p:spPr>
          <a:xfrm>
            <a:off x="632094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71"/>
          <p:cNvSpPr txBox="1"/>
          <p:nvPr>
            <p:ph idx="14" type="body"/>
          </p:nvPr>
        </p:nvSpPr>
        <p:spPr>
          <a:xfrm>
            <a:off x="10258135" y="1439864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71"/>
          <p:cNvSpPr txBox="1"/>
          <p:nvPr>
            <p:ph idx="15" type="body"/>
          </p:nvPr>
        </p:nvSpPr>
        <p:spPr>
          <a:xfrm>
            <a:off x="916801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71"/>
          <p:cNvSpPr txBox="1"/>
          <p:nvPr>
            <p:ph idx="16" type="body"/>
          </p:nvPr>
        </p:nvSpPr>
        <p:spPr>
          <a:xfrm>
            <a:off x="916801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essi 3">
  <p:cSld name="prosessi 3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2"/>
          <p:cNvSpPr txBox="1"/>
          <p:nvPr>
            <p:ph idx="1" type="body"/>
          </p:nvPr>
        </p:nvSpPr>
        <p:spPr>
          <a:xfrm>
            <a:off x="500063" y="414338"/>
            <a:ext cx="9288919" cy="11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13" name="Google Shape;313;p72"/>
          <p:cNvCxnSpPr/>
          <p:nvPr/>
        </p:nvCxnSpPr>
        <p:spPr>
          <a:xfrm>
            <a:off x="491223" y="2146349"/>
            <a:ext cx="11210240" cy="254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4" name="Google Shape;314;p72"/>
          <p:cNvSpPr/>
          <p:nvPr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5" name="Google Shape;315;p72"/>
          <p:cNvSpPr/>
          <p:nvPr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6" name="Google Shape;316;p72"/>
          <p:cNvSpPr/>
          <p:nvPr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7" name="Google Shape;317;p72"/>
          <p:cNvSpPr/>
          <p:nvPr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8" name="Google Shape;318;p72"/>
          <p:cNvSpPr/>
          <p:nvPr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19" name="Google Shape;31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2"/>
          <p:cNvSpPr txBox="1"/>
          <p:nvPr>
            <p:ph idx="2" type="body"/>
          </p:nvPr>
        </p:nvSpPr>
        <p:spPr>
          <a:xfrm>
            <a:off x="1277797" y="2004402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72"/>
          <p:cNvSpPr txBox="1"/>
          <p:nvPr>
            <p:ph idx="3" type="body"/>
          </p:nvPr>
        </p:nvSpPr>
        <p:spPr>
          <a:xfrm>
            <a:off x="640081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72"/>
          <p:cNvSpPr txBox="1"/>
          <p:nvPr>
            <p:ph idx="4" type="body"/>
          </p:nvPr>
        </p:nvSpPr>
        <p:spPr>
          <a:xfrm>
            <a:off x="640080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72"/>
          <p:cNvSpPr txBox="1"/>
          <p:nvPr>
            <p:ph idx="5" type="body"/>
          </p:nvPr>
        </p:nvSpPr>
        <p:spPr>
          <a:xfrm>
            <a:off x="3618299" y="2038694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72"/>
          <p:cNvSpPr txBox="1"/>
          <p:nvPr>
            <p:ph idx="6" type="body"/>
          </p:nvPr>
        </p:nvSpPr>
        <p:spPr>
          <a:xfrm>
            <a:off x="2957981" y="3255633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72"/>
          <p:cNvSpPr txBox="1"/>
          <p:nvPr>
            <p:ph idx="7" type="body"/>
          </p:nvPr>
        </p:nvSpPr>
        <p:spPr>
          <a:xfrm>
            <a:off x="2957980" y="4131492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72"/>
          <p:cNvSpPr txBox="1"/>
          <p:nvPr>
            <p:ph idx="8" type="body"/>
          </p:nvPr>
        </p:nvSpPr>
        <p:spPr>
          <a:xfrm>
            <a:off x="5926499" y="2034017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72"/>
          <p:cNvSpPr txBox="1"/>
          <p:nvPr>
            <p:ph idx="9" type="body"/>
          </p:nvPr>
        </p:nvSpPr>
        <p:spPr>
          <a:xfrm>
            <a:off x="5301270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72"/>
          <p:cNvSpPr txBox="1"/>
          <p:nvPr>
            <p:ph idx="13" type="body"/>
          </p:nvPr>
        </p:nvSpPr>
        <p:spPr>
          <a:xfrm>
            <a:off x="5301269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72"/>
          <p:cNvSpPr txBox="1"/>
          <p:nvPr>
            <p:ph idx="14" type="body"/>
          </p:nvPr>
        </p:nvSpPr>
        <p:spPr>
          <a:xfrm>
            <a:off x="8326296" y="203434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72"/>
          <p:cNvSpPr txBox="1"/>
          <p:nvPr>
            <p:ph idx="15" type="body"/>
          </p:nvPr>
        </p:nvSpPr>
        <p:spPr>
          <a:xfrm>
            <a:off x="7674967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72"/>
          <p:cNvSpPr txBox="1"/>
          <p:nvPr>
            <p:ph idx="16" type="body"/>
          </p:nvPr>
        </p:nvSpPr>
        <p:spPr>
          <a:xfrm>
            <a:off x="7674966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72"/>
          <p:cNvSpPr txBox="1"/>
          <p:nvPr>
            <p:ph idx="17" type="body"/>
          </p:nvPr>
        </p:nvSpPr>
        <p:spPr>
          <a:xfrm>
            <a:off x="10673537" y="2039878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72"/>
          <p:cNvSpPr txBox="1"/>
          <p:nvPr>
            <p:ph idx="18" type="body"/>
          </p:nvPr>
        </p:nvSpPr>
        <p:spPr>
          <a:xfrm>
            <a:off x="10015370" y="3255633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72"/>
          <p:cNvSpPr txBox="1"/>
          <p:nvPr>
            <p:ph idx="19" type="body"/>
          </p:nvPr>
        </p:nvSpPr>
        <p:spPr>
          <a:xfrm>
            <a:off x="10015369" y="4131492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1">
  <p:cSld name="logo 1">
    <p:bg>
      <p:bgPr>
        <a:solidFill>
          <a:srgbClr val="363534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7701" y="1613675"/>
            <a:ext cx="7089662" cy="324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2">
  <p:cSld name="logo 2">
    <p:bg>
      <p:bgPr>
        <a:solidFill>
          <a:srgbClr val="363534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5558" y="2139780"/>
            <a:ext cx="7083566" cy="197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äyntikortti">
  <p:cSld name="käyntikortti">
    <p:bg>
      <p:bgPr>
        <a:solidFill>
          <a:schemeClr val="accent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75"/>
          <p:cNvSpPr/>
          <p:nvPr>
            <p:ph idx="2" type="pic"/>
          </p:nvPr>
        </p:nvSpPr>
        <p:spPr>
          <a:xfrm>
            <a:off x="1261279" y="2070890"/>
            <a:ext cx="2120900" cy="2716213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75"/>
          <p:cNvSpPr txBox="1"/>
          <p:nvPr>
            <p:ph idx="1" type="body"/>
          </p:nvPr>
        </p:nvSpPr>
        <p:spPr>
          <a:xfrm>
            <a:off x="3697364" y="2716814"/>
            <a:ext cx="3311525" cy="1712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3" name="Google Shape;3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äyntikortti 2">
  <p:cSld name="käyntikortti 2">
    <p:bg>
      <p:bgPr>
        <a:solidFill>
          <a:srgbClr val="363534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6"/>
          <p:cNvSpPr/>
          <p:nvPr>
            <p:ph idx="2" type="pic"/>
          </p:nvPr>
        </p:nvSpPr>
        <p:spPr>
          <a:xfrm>
            <a:off x="1261279" y="2070890"/>
            <a:ext cx="2120900" cy="2716213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76"/>
          <p:cNvSpPr txBox="1"/>
          <p:nvPr>
            <p:ph idx="1" type="body"/>
          </p:nvPr>
        </p:nvSpPr>
        <p:spPr>
          <a:xfrm>
            <a:off x="3697364" y="2716814"/>
            <a:ext cx="3311525" cy="1712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8" name="Google Shape;3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iitos">
  <p:cSld name="kiitos">
    <p:bg>
      <p:bgPr>
        <a:solidFill>
          <a:schemeClr val="accent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7"/>
          <p:cNvSpPr txBox="1"/>
          <p:nvPr>
            <p:ph idx="1" type="body"/>
          </p:nvPr>
        </p:nvSpPr>
        <p:spPr>
          <a:xfrm>
            <a:off x="1632013" y="2193031"/>
            <a:ext cx="5310326" cy="3115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0"/>
              <a:buNone/>
              <a:defRPr b="1" sz="14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1" name="Google Shape;35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iitos 2">
  <p:cSld name="kiitos 2">
    <p:bg>
      <p:bgPr>
        <a:solidFill>
          <a:srgbClr val="363534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8"/>
          <p:cNvSpPr txBox="1"/>
          <p:nvPr>
            <p:ph idx="1" type="body"/>
          </p:nvPr>
        </p:nvSpPr>
        <p:spPr>
          <a:xfrm>
            <a:off x="1632013" y="2193031"/>
            <a:ext cx="5310326" cy="3115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0"/>
              <a:buNone/>
              <a:defRPr b="1" sz="14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5" name="Google Shape;35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5">
  <p:cSld name="kansi 5">
    <p:bg>
      <p:bgPr>
        <a:solidFill>
          <a:srgbClr val="363534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1096" y="276562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6">
  <p:cSld name="kansi 6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7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ctrTitle"/>
          </p:nvPr>
        </p:nvSpPr>
        <p:spPr>
          <a:xfrm>
            <a:off x="665826" y="2485891"/>
            <a:ext cx="10619795" cy="102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subTitle"/>
          </p:nvPr>
        </p:nvSpPr>
        <p:spPr>
          <a:xfrm>
            <a:off x="665827" y="3627472"/>
            <a:ext cx="10619794" cy="2533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/>
          <p:nvPr/>
        </p:nvSpPr>
        <p:spPr>
          <a:xfrm>
            <a:off x="1915886" y="-10886"/>
            <a:ext cx="1959428" cy="2242457"/>
          </a:xfrm>
          <a:custGeom>
            <a:rect b="b" l="l" r="r" t="t"/>
            <a:pathLst>
              <a:path extrusionOk="0" h="2242457" w="1959428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48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39.xml"/><Relationship Id="rId62" Type="http://schemas.openxmlformats.org/officeDocument/2006/relationships/slideLayout" Target="../slideLayouts/slideLayout63.xml"/><Relationship Id="rId61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21.xml"/><Relationship Id="rId64" Type="http://schemas.openxmlformats.org/officeDocument/2006/relationships/slideLayout" Target="../slideLayouts/slideLayout65.xml"/><Relationship Id="rId63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23.xml"/><Relationship Id="rId6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22.xml"/><Relationship Id="rId65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67" Type="http://schemas.openxmlformats.org/officeDocument/2006/relationships/theme" Target="../theme/theme2.xml"/><Relationship Id="rId60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12.xml"/><Relationship Id="rId5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11.xml"/><Relationship Id="rId5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14.xml"/><Relationship Id="rId5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13.xml"/><Relationship Id="rId5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16.xml"/><Relationship Id="rId5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15.xml"/><Relationship Id="rId5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T Sans"/>
              <a:buNone/>
              <a:defRPr b="1" i="0" sz="6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  <a:defRPr b="1" i="0" sz="6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hyperlink" Target="https://www.psshp.fi/-/kesalla-2021-kysissa-pilotoitiin-onnistuneesti-sairaanhoidon-opiskelijoiden-rajattua-iv-lupakaytanto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/>
          <p:nvPr>
            <p:ph idx="1" type="body"/>
          </p:nvPr>
        </p:nvSpPr>
        <p:spPr>
          <a:xfrm>
            <a:off x="3521862" y="4883140"/>
            <a:ext cx="6039234" cy="781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i-FI"/>
              <a:t>OPETTAJAINFO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362" name="Google Shape;3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819" y="2286244"/>
            <a:ext cx="8581348" cy="178003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"/>
          <p:cNvSpPr txBox="1"/>
          <p:nvPr/>
        </p:nvSpPr>
        <p:spPr>
          <a:xfrm>
            <a:off x="7318248" y="3100902"/>
            <a:ext cx="62971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-FI" sz="6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2.0</a:t>
            </a:r>
            <a:r>
              <a:rPr b="1" i="0" lang="fi-FI" sz="4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24e052829_0_28"/>
          <p:cNvSpPr txBox="1"/>
          <p:nvPr>
            <p:ph idx="4294967295" type="title"/>
          </p:nvPr>
        </p:nvSpPr>
        <p:spPr>
          <a:xfrm>
            <a:off x="2236325" y="663875"/>
            <a:ext cx="640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Oman ryhmä hakeminen suosikkeihin</a:t>
            </a:r>
            <a:endParaRPr/>
          </a:p>
        </p:txBody>
      </p:sp>
      <p:pic>
        <p:nvPicPr>
          <p:cNvPr id="431" name="Google Shape;431;g1124e052829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124e052829_0_28"/>
          <p:cNvSpPr txBox="1"/>
          <p:nvPr/>
        </p:nvSpPr>
        <p:spPr>
          <a:xfrm>
            <a:off x="731522" y="2472472"/>
            <a:ext cx="790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Suosikit näkyvät avaamalla “Tallennetut suosikit” -valinta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33" name="Google Shape;433;g1124e052829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50" y="3282422"/>
            <a:ext cx="65341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"/>
          <p:cNvSpPr txBox="1"/>
          <p:nvPr>
            <p:ph idx="4294967295" type="title"/>
          </p:nvPr>
        </p:nvSpPr>
        <p:spPr>
          <a:xfrm>
            <a:off x="2824764" y="559674"/>
            <a:ext cx="546292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R</a:t>
            </a:r>
            <a:r>
              <a:rPr lang="fi-FI" sz="4800"/>
              <a:t>yhmä suoritusten katselu</a:t>
            </a:r>
            <a:endParaRPr/>
          </a:p>
        </p:txBody>
      </p:sp>
      <p:pic>
        <p:nvPicPr>
          <p:cNvPr id="439" name="Google Shape;4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"/>
          <p:cNvSpPr txBox="1"/>
          <p:nvPr/>
        </p:nvSpPr>
        <p:spPr>
          <a:xfrm>
            <a:off x="1038096" y="2690325"/>
            <a:ext cx="10537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Sanahaku + muut suodatustoiminnot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Ammattikorkeakoululla tehdyt suoritukset, harjoittelujaksot &gt; suodatus tulossa?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Olisiko mahdollisuus saada suoritusten suodatus otsikkotasolla näkyviin opiskelijalle ja myös ryhmäkohtaisesti???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"/>
          <p:cNvSpPr txBox="1"/>
          <p:nvPr>
            <p:ph idx="4294967295" type="title"/>
          </p:nvPr>
        </p:nvSpPr>
        <p:spPr>
          <a:xfrm>
            <a:off x="2512793" y="663879"/>
            <a:ext cx="6706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Oman ryhmän merkintöjen tekeminen</a:t>
            </a:r>
            <a:endParaRPr/>
          </a:p>
        </p:txBody>
      </p:sp>
      <p:pic>
        <p:nvPicPr>
          <p:cNvPr id="446" name="Google Shape;4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"/>
          <p:cNvSpPr txBox="1"/>
          <p:nvPr/>
        </p:nvSpPr>
        <p:spPr>
          <a:xfrm>
            <a:off x="1075766" y="2782669"/>
            <a:ext cx="92085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Lääkehoidon opettaja merkitsee m. verensiirron verkkokurssin suorituksen (opiskelija merkitsee itse nähnyt ja tehnyt merkinnät)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"/>
          <p:cNvSpPr txBox="1"/>
          <p:nvPr>
            <p:ph idx="4294967295" type="title"/>
          </p:nvPr>
        </p:nvSpPr>
        <p:spPr>
          <a:xfrm>
            <a:off x="2329913" y="768785"/>
            <a:ext cx="70399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Yksittäisen opiskelijan passin tietojen tarkastelu</a:t>
            </a:r>
            <a:endParaRPr/>
          </a:p>
        </p:txBody>
      </p:sp>
      <p:pic>
        <p:nvPicPr>
          <p:cNvPr id="453" name="Google Shape;4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"/>
          <p:cNvSpPr txBox="1"/>
          <p:nvPr/>
        </p:nvSpPr>
        <p:spPr>
          <a:xfrm>
            <a:off x="606734" y="2636537"/>
            <a:ext cx="79068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HOPS –keskustelun pohjaksi tai harjoittelun arvioinnin tueksi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Olisiko mahdollisuus saada suoritusten suodatus / etenemisen seurana otsikkotasolla näkyviin opiskelijalle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"/>
          <p:cNvSpPr txBox="1"/>
          <p:nvPr>
            <p:ph idx="4294967295" type="title"/>
          </p:nvPr>
        </p:nvSpPr>
        <p:spPr>
          <a:xfrm>
            <a:off x="2727946" y="768785"/>
            <a:ext cx="83772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T Sans"/>
              <a:buNone/>
            </a:pPr>
            <a:r>
              <a:rPr lang="fi-FI" sz="5400"/>
              <a:t>Amkin vaihto</a:t>
            </a:r>
            <a:endParaRPr/>
          </a:p>
        </p:txBody>
      </p:sp>
      <p:pic>
        <p:nvPicPr>
          <p:cNvPr id="460" name="Google Shape;4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9"/>
          <p:cNvSpPr txBox="1"/>
          <p:nvPr/>
        </p:nvSpPr>
        <p:spPr>
          <a:xfrm>
            <a:off x="1331260" y="2622177"/>
            <a:ext cx="16916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/>
          <p:nvPr>
            <p:ph idx="4294967295" type="title"/>
          </p:nvPr>
        </p:nvSpPr>
        <p:spPr>
          <a:xfrm>
            <a:off x="2611763" y="1954582"/>
            <a:ext cx="83772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T Sans"/>
              <a:buNone/>
            </a:pPr>
            <a:r>
              <a:rPr lang="fi-FI" sz="7200"/>
              <a:t>Miten käytät lääkehoitopassia ?</a:t>
            </a:r>
            <a:endParaRPr/>
          </a:p>
        </p:txBody>
      </p:sp>
      <p:pic>
        <p:nvPicPr>
          <p:cNvPr id="369" name="Google Shape;3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2916" y="676071"/>
            <a:ext cx="3250438" cy="67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/>
          <p:nvPr>
            <p:ph idx="4294967295" type="title"/>
          </p:nvPr>
        </p:nvSpPr>
        <p:spPr>
          <a:xfrm>
            <a:off x="3050675" y="430582"/>
            <a:ext cx="83772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fi-FI"/>
              <a:t>Esimerkkejä 1</a:t>
            </a:r>
            <a:endParaRPr/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"/>
          <p:cNvSpPr txBox="1"/>
          <p:nvPr/>
        </p:nvSpPr>
        <p:spPr>
          <a:xfrm>
            <a:off x="522746" y="2143807"/>
            <a:ext cx="111465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 Minttu on harjoittelussa ja tekemässä tavoitteitaan. Hän avaa lääkehoitopassinsa</a:t>
            </a:r>
            <a:r>
              <a:rPr lang="fi-FI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fi-FI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avukseen, kun pohtii millaisia tavoitteita hän kyseiselle jaksolle voisi asettaa lääkehoidosta. 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Harjoittelua ohjaava opettaja Martta kyselee harjoittelun palautetunnilla, millaisia kokemuksia lääkehoidosta ryhmällä on harjoittelujakson aikana ollut. Samalla hän avaa Lääkehoitopassin ja tarkastelee koko ryhmän harjoittelujakson aikaisten suoritusmerkintöjen karttumista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Lääkehoidon opettaja Vilho merkitsee verensiirron verkkokurssin suorituksen Lääkehoitopassiin opettamalleen ryhmälle, kun opiskelijat ovat merkinneet itse nähnyt ja tehnyt merkinnät.</a:t>
            </a: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Opintojakson opettaja Miitalla on alkamassa uusi kurssi ja hän suunnittelee lääkehoidon osuutta opintojaksoon. Miitta käy tarkistamassa ryhmän lääkehoito-osaamista lääkehoitopassista, jotta opintojakson lääkehoito-osuus haastaa riittävästi opiskelijoita.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24e052829_2_0"/>
          <p:cNvSpPr txBox="1"/>
          <p:nvPr>
            <p:ph idx="4294967295" type="title"/>
          </p:nvPr>
        </p:nvSpPr>
        <p:spPr>
          <a:xfrm>
            <a:off x="3050675" y="430575"/>
            <a:ext cx="52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fi-FI"/>
              <a:t>Esimerkkejä 2</a:t>
            </a:r>
            <a:endParaRPr/>
          </a:p>
        </p:txBody>
      </p:sp>
      <p:pic>
        <p:nvPicPr>
          <p:cNvPr id="382" name="Google Shape;382;g1124e052829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124e052829_2_0"/>
          <p:cNvSpPr txBox="1"/>
          <p:nvPr/>
        </p:nvSpPr>
        <p:spPr>
          <a:xfrm>
            <a:off x="469375" y="2491925"/>
            <a:ext cx="10240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AutoNum type="arabicParenR"/>
            </a:pPr>
            <a:r>
              <a:rPr lang="fi-FI"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 Ville tulee kolmannen vuoden HOPS-keskusteluun tuutoropettajansa luon. Opettaja ja Ville pohtivat olisiko kesällä mahdollista jo tehdä sairaanhoitajan sijaisuutta, kun opintopisteitä on kertynyt jo vajaa 140. Lääkehoitopassissa runsaasti jo osaa-merkintöjä.</a:t>
            </a:r>
            <a:endParaRPr sz="1500"/>
          </a:p>
          <a:p>
            <a:pPr indent="-34925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AutoNum type="arabicParenR"/>
            </a:pPr>
            <a:r>
              <a:rPr lang="fi-FI"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 Veera on tulossa kesätöihin suoraan harjoittelun jälkeen osastolle ja ohjaaja tarkastelee millaista lääkehoito-osaamista Veeralla on, jotta voi ilmoittaa osaston lääkevastaavalle, millaiset LOVE –luvat Veeran pitää suorittaa ennen töiden alkua.  (katso esim. KYSin malli: </a:t>
            </a:r>
            <a:r>
              <a:rPr lang="fi-FI" sz="21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https://www.psshp.fi/-/kesalla-2021-kysissa-pilotoitiin-onnistuneesti-sairaanhoidon-opiskelijoiden-rajattua-iv-lupakaytantoa</a:t>
            </a:r>
            <a:r>
              <a:rPr lang="fi-FI"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)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"/>
          <p:cNvSpPr txBox="1"/>
          <p:nvPr>
            <p:ph idx="4294967295" type="title"/>
          </p:nvPr>
        </p:nvSpPr>
        <p:spPr>
          <a:xfrm>
            <a:off x="2250613" y="663868"/>
            <a:ext cx="83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T Sans"/>
              <a:buNone/>
            </a:pPr>
            <a:r>
              <a:rPr lang="fi-FI" sz="4700"/>
              <a:t>HAKA -kirjautuminen</a:t>
            </a:r>
            <a:endParaRPr sz="5300"/>
          </a:p>
        </p:txBody>
      </p:sp>
      <p:pic>
        <p:nvPicPr>
          <p:cNvPr id="389" name="Google Shape;3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"/>
          <p:cNvSpPr txBox="1"/>
          <p:nvPr/>
        </p:nvSpPr>
        <p:spPr>
          <a:xfrm>
            <a:off x="606759" y="2493941"/>
            <a:ext cx="1061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Koulun helpdesk luo tunnukset hakaan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Koulunvalinta etusivulla.</a:t>
            </a:r>
            <a:endParaRPr/>
          </a:p>
        </p:txBody>
      </p:sp>
      <p:pic>
        <p:nvPicPr>
          <p:cNvPr id="391" name="Google Shape;39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962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5524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"/>
          <p:cNvSpPr txBox="1"/>
          <p:nvPr>
            <p:ph idx="4294967295" type="title"/>
          </p:nvPr>
        </p:nvSpPr>
        <p:spPr>
          <a:xfrm>
            <a:off x="2577340" y="663879"/>
            <a:ext cx="60610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Oman ryhmä hakeminen suosikeihin</a:t>
            </a:r>
            <a:endParaRPr/>
          </a:p>
        </p:txBody>
      </p:sp>
      <p:pic>
        <p:nvPicPr>
          <p:cNvPr id="399" name="Google Shape;3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"/>
          <p:cNvSpPr txBox="1"/>
          <p:nvPr/>
        </p:nvSpPr>
        <p:spPr>
          <a:xfrm>
            <a:off x="731522" y="2472472"/>
            <a:ext cx="79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Käyttäjät voi valita sisäänkirjautumisen jälkeen klikkaamalla Merkinnät-otsikkoa sivun yläosassa.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01" name="Google Shape;40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825" y="3118972"/>
            <a:ext cx="48958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24e052829_0_1"/>
          <p:cNvSpPr txBox="1"/>
          <p:nvPr>
            <p:ph idx="4294967295" type="title"/>
          </p:nvPr>
        </p:nvSpPr>
        <p:spPr>
          <a:xfrm>
            <a:off x="2577340" y="663879"/>
            <a:ext cx="606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200"/>
              <a:t>Oman ryhmä hakeminen suosikeihin</a:t>
            </a:r>
            <a:endParaRPr sz="5400"/>
          </a:p>
        </p:txBody>
      </p:sp>
      <p:pic>
        <p:nvPicPr>
          <p:cNvPr id="407" name="Google Shape;407;g1124e05282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1124e052829_0_1"/>
          <p:cNvSpPr txBox="1"/>
          <p:nvPr/>
        </p:nvSpPr>
        <p:spPr>
          <a:xfrm>
            <a:off x="731522" y="2472472"/>
            <a:ext cx="79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Hae käyttäjiä etsimistoiminnolla. Ammattikorkeakoulu on pakollinen valinta. Muita kentistä on täytettä yksi.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09" name="Google Shape;409;g1124e05282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950" y="3118972"/>
            <a:ext cx="70866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24e052829_0_11"/>
          <p:cNvSpPr txBox="1"/>
          <p:nvPr>
            <p:ph idx="4294967295" type="title"/>
          </p:nvPr>
        </p:nvSpPr>
        <p:spPr>
          <a:xfrm>
            <a:off x="2577340" y="663879"/>
            <a:ext cx="606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Oman ryhmä hakeminen suosikeihin</a:t>
            </a:r>
            <a:endParaRPr/>
          </a:p>
        </p:txBody>
      </p:sp>
      <p:pic>
        <p:nvPicPr>
          <p:cNvPr id="415" name="Google Shape;415;g1124e052829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124e052829_0_11"/>
          <p:cNvSpPr txBox="1"/>
          <p:nvPr/>
        </p:nvSpPr>
        <p:spPr>
          <a:xfrm>
            <a:off x="731522" y="2472472"/>
            <a:ext cx="79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Voit tallentaa suoritetun haun suosikkeihin hakulomakkeen alla olevalla napilla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17" name="Google Shape;417;g1124e052829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350" y="3282397"/>
            <a:ext cx="68103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24e052829_0_19"/>
          <p:cNvSpPr txBox="1"/>
          <p:nvPr>
            <p:ph idx="4294967295" type="title"/>
          </p:nvPr>
        </p:nvSpPr>
        <p:spPr>
          <a:xfrm>
            <a:off x="2577340" y="663879"/>
            <a:ext cx="606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/>
              <a:t>Oman ryhmä hakeminen suosikeihin</a:t>
            </a:r>
            <a:endParaRPr/>
          </a:p>
        </p:txBody>
      </p:sp>
      <p:pic>
        <p:nvPicPr>
          <p:cNvPr id="423" name="Google Shape;423;g1124e052829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1124e052829_0_19"/>
          <p:cNvSpPr txBox="1"/>
          <p:nvPr/>
        </p:nvSpPr>
        <p:spPr>
          <a:xfrm>
            <a:off x="731522" y="2472472"/>
            <a:ext cx="79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Valitut opiskelijat näytetään listana.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Myös listan voi tallentaa suosikkeihin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25" name="Google Shape;425;g1124e052829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925" y="3205097"/>
            <a:ext cx="62674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run AMK 2020">
  <a:themeElements>
    <a:clrScheme name="Turun AMK väripaletti 2020">
      <a:dk1>
        <a:srgbClr val="000000"/>
      </a:dk1>
      <a:lt1>
        <a:srgbClr val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urun AMK 2020">
  <a:themeElements>
    <a:clrScheme name="Turun AMK väripaletti 2020">
      <a:dk1>
        <a:srgbClr val="000000"/>
      </a:dk1>
      <a:lt1>
        <a:srgbClr val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42462A18BF2478F13E509FCDE6074" ma:contentTypeVersion="10" ma:contentTypeDescription="Create a new document." ma:contentTypeScope="" ma:versionID="7ef19cc06457a47dc5de540f27bc6cc3">
  <xsd:schema xmlns:xsd="http://www.w3.org/2001/XMLSchema" xmlns:xs="http://www.w3.org/2001/XMLSchema" xmlns:p="http://schemas.microsoft.com/office/2006/metadata/properties" xmlns:ns2="f01fc7e6-09ce-4a9c-a6a2-c16a942602b0" targetNamespace="http://schemas.microsoft.com/office/2006/metadata/properties" ma:root="true" ma:fieldsID="93386005d4e0ed1a7856b0249b8ef118" ns2:_="">
    <xsd:import namespace="f01fc7e6-09ce-4a9c-a6a2-c16a94260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fc7e6-09ce-4a9c-a6a2-c16a94260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B8F1C1-886C-4DE7-AB8E-C6C5246F3133}"/>
</file>

<file path=customXml/itemProps2.xml><?xml version="1.0" encoding="utf-8"?>
<ds:datastoreItem xmlns:ds="http://schemas.openxmlformats.org/officeDocument/2006/customXml" ds:itemID="{C19DFA4F-A0F8-4FCB-B10D-3A83F93B2CC7}"/>
</file>

<file path=customXml/itemProps3.xml><?xml version="1.0" encoding="utf-8"?>
<ds:datastoreItem xmlns:ds="http://schemas.openxmlformats.org/officeDocument/2006/customXml" ds:itemID="{4E72F9F4-454F-482D-8969-F3F59F37ED0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"Turun AMK Viestintä" &lt;Viestinta@turkuamk.fi&gt;</dc:creator>
  <dcterms:created xsi:type="dcterms:W3CDTF">2020-01-30T15:08:04Z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ulosalue:">
    <vt:lpwstr>22;#YPA|426bd57c-5e12-418d-a284-022d9c63b1d0</vt:lpwstr>
  </property>
  <property fmtid="{D5CDD505-2E9C-101B-9397-08002B2CF9AE}" pid="3" name="Asiakirjatyyppi:">
    <vt:lpwstr>91;#Mallipohja|04279f8a-713a-4ece-a7d7-d828c0c3a5eb</vt:lpwstr>
  </property>
  <property fmtid="{D5CDD505-2E9C-101B-9397-08002B2CF9AE}" pid="4" name="Kohderyhmä">
    <vt:lpwstr>33;#Henkilöstö|a5198709-2a4f-459f-8ab3-a892f9485af3;#35;#Opiskelija|8bb147f9-a037-4673-8904-4bb38b909180</vt:lpwstr>
  </property>
  <property fmtid="{D5CDD505-2E9C-101B-9397-08002B2CF9AE}" pid="5" name="Yksikkö:">
    <vt:lpwstr>28;#Viestintä ja markkinointi|dd0160c8-c6c3-4d86-ac6f-8eed340a963e</vt:lpwstr>
  </property>
  <property fmtid="{D5CDD505-2E9C-101B-9397-08002B2CF9AE}" pid="6" name="Tarkenne:">
    <vt:lpwstr>40;#Viestintä|f1892e41-cfe2-4b39-9234-310fd0060190</vt:lpwstr>
  </property>
  <property fmtid="{D5CDD505-2E9C-101B-9397-08002B2CF9AE}" pid="7" name="ContentTypeId">
    <vt:lpwstr>0x01010012C42462A18BF2478F13E509FCDE6074</vt:lpwstr>
  </property>
</Properties>
</file>